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56" r:id="rId3"/>
    <p:sldId id="303" r:id="rId4"/>
    <p:sldId id="349" r:id="rId5"/>
    <p:sldId id="305" r:id="rId6"/>
    <p:sldId id="322" r:id="rId7"/>
    <p:sldId id="323" r:id="rId8"/>
    <p:sldId id="343" r:id="rId9"/>
    <p:sldId id="344" r:id="rId10"/>
    <p:sldId id="324" r:id="rId11"/>
    <p:sldId id="345" r:id="rId12"/>
    <p:sldId id="346" r:id="rId13"/>
    <p:sldId id="347" r:id="rId14"/>
    <p:sldId id="348" r:id="rId15"/>
    <p:sldId id="313" r:id="rId16"/>
    <p:sldId id="283" r:id="rId17"/>
  </p:sldIdLst>
  <p:sldSz cx="9144000" cy="5143500" type="screen16x9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48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notesMaster" Target="notesMasters/notes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Relationship Id="rId6" Type="http://schemas.openxmlformats.org/officeDocument/2006/relationships/image" Target="../media/image2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26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2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Relationship Id="rId3" Type="http://schemas.openxmlformats.org/officeDocument/2006/relationships/image" Target="../media/image6.png" /><Relationship Id="rId4" Type="http://schemas.openxmlformats.org/officeDocument/2006/relationships/image" Target="../media/image7.png" /><Relationship Id="rId5" Type="http://schemas.openxmlformats.org/officeDocument/2006/relationships/image" Target="../media/image8.png" /><Relationship Id="rId6" Type="http://schemas.openxmlformats.org/officeDocument/2006/relationships/image" Target="../media/image9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Relationship Id="rId3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jpeg" /><Relationship Id="rId3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7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83968" y="1025319"/>
            <a:ext cx="44121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>
                <a:solidFill>
                  <a:schemeClr val="bg1"/>
                </a:solidFill>
              </a:rPr>
              <a:t>ПЯТИЛЕТКА КАЧЕСТВА – </a:t>
            </a:r>
            <a:br>
              <a:rPr lang="ru-RU" sz="2600" b="1">
                <a:solidFill>
                  <a:schemeClr val="bg1"/>
                </a:solidFill>
              </a:rPr>
            </a:br>
            <a:r>
              <a:rPr lang="ru-RU" sz="2600" b="1">
                <a:solidFill>
                  <a:schemeClr val="bg1"/>
                </a:solidFill>
              </a:rPr>
              <a:t>ИТОГИ ГОДА БЛАГОУСТРОЙСТВА</a:t>
            </a:r>
            <a:endParaRPr lang="ru-RU" sz="2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83968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>
                <a:solidFill>
                  <a:srgbClr val="002060"/>
                </a:solidFill>
              </a:rPr>
              <a:t>Единый день </a:t>
            </a:r>
            <a:br>
              <a:rPr lang="ru-RU" sz="2300" b="1">
                <a:solidFill>
                  <a:srgbClr val="002060"/>
                </a:solidFill>
              </a:rPr>
            </a:br>
            <a:r>
              <a:rPr lang="ru-RU" sz="2300" b="1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>
                <a:solidFill>
                  <a:schemeClr val="tx2">
                    <a:lumMod val="75000"/>
                  </a:schemeClr>
                </a:solidFill>
              </a:rPr>
            </a:br>
            <a:endParaRPr lang="ru-RU" sz="23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69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декабрь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339502"/>
            <a:ext cx="6264696" cy="1080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11560" y="483518"/>
            <a:ext cx="8118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НАЧАЛА ГОДА БЛАГОУСТРОЙСТВА </a:t>
            </a:r>
            <a:br>
              <a:rPr lang="ru-RU"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УЖЕ ВЫСАЖЕНО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7543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/>
              <a:t>&gt; 304 тыс.</a:t>
            </a:r>
            <a:r>
              <a:rPr lang="ru-RU" sz="1400"/>
              <a:t> </a:t>
            </a:r>
            <a:br>
              <a:rPr lang="ru-RU" sz="1400"/>
            </a:br>
            <a:r>
              <a:rPr lang="ru-RU" sz="1400"/>
              <a:t>деревьев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газо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1737835"/>
            <a:ext cx="805763" cy="63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дерев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800" y="1668158"/>
            <a:ext cx="813328" cy="67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куст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682175"/>
            <a:ext cx="817567" cy="8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ПЯТИЛЕТКА КАЧЕСТВА – ИТОГИ ГОДА БЛАГОУСТРОЙСТВА\пикт\цветы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6103" y="1720464"/>
            <a:ext cx="709049" cy="70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434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/>
              <a:t>&gt; 377 тыс.</a:t>
            </a:r>
            <a:r>
              <a:rPr lang="ru-RU" sz="1400"/>
              <a:t> </a:t>
            </a:r>
            <a:br>
              <a:rPr lang="ru-RU" sz="1400"/>
            </a:br>
            <a:r>
              <a:rPr lang="ru-RU" sz="1400"/>
              <a:t>кустарников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055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/>
              <a:t>&gt; </a:t>
            </a:r>
            <a:r>
              <a:rPr lang="ru-RU" sz="2400" b="1" smtClean="0"/>
              <a:t>3</a:t>
            </a:r>
            <a:r>
              <a:rPr lang="en-US" sz="2400" b="1" smtClean="0"/>
              <a:t>2</a:t>
            </a:r>
            <a:r>
              <a:rPr lang="ru-RU" sz="2400" b="1" smtClean="0"/>
              <a:t> </a:t>
            </a:r>
            <a:r>
              <a:rPr lang="ru-RU" sz="2400" b="1"/>
              <a:t>млн</a:t>
            </a:r>
            <a:r>
              <a:rPr lang="ru-RU" sz="1400"/>
              <a:t> </a:t>
            </a:r>
            <a:br>
              <a:rPr lang="ru-RU" sz="1400"/>
            </a:br>
            <a:r>
              <a:rPr lang="ru-RU" sz="1400"/>
              <a:t>цветов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93740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/>
              <a:t>441 га</a:t>
            </a:r>
            <a:br>
              <a:rPr lang="ru-RU" sz="1400"/>
            </a:br>
            <a:r>
              <a:rPr lang="ru-RU" sz="1400"/>
              <a:t>газонов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3981" y="2715766"/>
            <a:ext cx="80833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/>
              <a:t>Лидеры по озеленению (за 9 месяцев 2025 </a:t>
            </a:r>
            <a:r>
              <a:rPr lang="ru-RU" b="1" smtClean="0"/>
              <a:t>года)</a:t>
            </a:r>
            <a:endParaRPr lang="ru-RU"/>
          </a:p>
          <a:p>
            <a:pPr algn="ctr"/>
            <a:r>
              <a:rPr lang="ru-RU" b="1"/>
              <a:t>Деревья: </a:t>
            </a:r>
            <a:r>
              <a:rPr lang="ru-RU"/>
              <a:t>Брестская обл. – </a:t>
            </a:r>
            <a:r>
              <a:rPr lang="en-US" smtClean="0"/>
              <a:t>95</a:t>
            </a:r>
            <a:r>
              <a:rPr lang="ru-RU" smtClean="0"/>
              <a:t> </a:t>
            </a:r>
            <a:r>
              <a:rPr lang="ru-RU"/>
              <a:t>тыс., Минская обл. – </a:t>
            </a:r>
            <a:r>
              <a:rPr lang="ru-RU" smtClean="0"/>
              <a:t>5</a:t>
            </a:r>
            <a:r>
              <a:rPr lang="en-US" smtClean="0"/>
              <a:t>0</a:t>
            </a:r>
            <a:r>
              <a:rPr lang="ru-RU" smtClean="0"/>
              <a:t> </a:t>
            </a:r>
            <a:r>
              <a:rPr lang="ru-RU"/>
              <a:t>тыс. </a:t>
            </a:r>
            <a:r>
              <a:rPr lang="ru-RU" b="1"/>
              <a:t>Кустарники: </a:t>
            </a:r>
            <a:br>
              <a:rPr lang="ru-RU" b="1"/>
            </a:br>
            <a:r>
              <a:rPr lang="ru-RU" err="1"/>
              <a:t>г.Минск – </a:t>
            </a:r>
            <a:r>
              <a:rPr lang="ru-RU" smtClean="0"/>
              <a:t>17</a:t>
            </a:r>
            <a:r>
              <a:rPr lang="en-US" smtClean="0"/>
              <a:t>7</a:t>
            </a:r>
            <a:r>
              <a:rPr lang="ru-RU" smtClean="0"/>
              <a:t> </a:t>
            </a:r>
            <a:r>
              <a:rPr lang="ru-RU"/>
              <a:t>тыс., Могилевская обл. – </a:t>
            </a:r>
            <a:r>
              <a:rPr lang="ru-RU" smtClean="0"/>
              <a:t>47 </a:t>
            </a:r>
            <a:r>
              <a:rPr lang="ru-RU"/>
              <a:t>тыс. </a:t>
            </a:r>
            <a:r>
              <a:rPr lang="ru-RU" b="1"/>
              <a:t>Цветы: </a:t>
            </a:r>
            <a:r>
              <a:rPr lang="ru-RU" err="1"/>
              <a:t>г.Минск – </a:t>
            </a:r>
            <a:r>
              <a:rPr lang="ru-RU" smtClean="0"/>
              <a:t>10,6 </a:t>
            </a:r>
            <a:r>
              <a:rPr lang="ru-RU"/>
              <a:t>млн</a:t>
            </a:r>
          </a:p>
        </p:txBody>
      </p:sp>
    </p:spTree>
    <p:extLst>
      <p:ext uri="{BB962C8B-B14F-4D97-AF65-F5344CB8AC3E}">
        <p14:creationId xmlns:p14="http://schemas.microsoft.com/office/powerpoint/2010/main" val="344417387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309712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>
                <a:solidFill>
                  <a:srgbClr val="182C7F"/>
                </a:solidFill>
              </a:rPr>
              <a:t>ФИНАНСИРОВАНИЕ ДОРОЖНОГО РЕМОНТА</a:t>
            </a:r>
            <a:br>
              <a:rPr lang="ru-RU" sz="2200" b="1">
                <a:solidFill>
                  <a:srgbClr val="182C7F"/>
                </a:solidFill>
              </a:rPr>
            </a:br>
            <a:r>
              <a:rPr lang="ru-RU" sz="2200" b="1">
                <a:solidFill>
                  <a:srgbClr val="182C7F"/>
                </a:solidFill>
              </a:rPr>
              <a:t>(2022-2025 ГГ., МЛРД РУБ.)</a:t>
            </a:r>
            <a:endParaRPr lang="ru-RU" sz="2200" b="1">
              <a:solidFill>
                <a:srgbClr val="182C7F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/>
              <a:t>Автодороги:</a:t>
            </a:r>
            <a:br>
              <a:rPr lang="ru-RU" sz="1400"/>
            </a:br>
            <a:r>
              <a:rPr lang="ru-RU" sz="1400"/>
              <a:t>• Ремонт покрытия: 4 215 км</a:t>
            </a:r>
            <a:br>
              <a:rPr lang="ru-RU" sz="1400"/>
            </a:br>
            <a:r>
              <a:rPr lang="ru-RU" sz="1400"/>
              <a:t>• Уборка территории: 11 000 км</a:t>
            </a:r>
            <a:br>
              <a:rPr lang="ru-RU" sz="1400"/>
            </a:br>
            <a:r>
              <a:rPr lang="ru-RU" sz="1400"/>
              <a:t>• Освещение: 985 опор</a:t>
            </a:r>
            <a:br>
              <a:rPr lang="ru-RU" sz="1400"/>
            </a:br>
            <a:r>
              <a:rPr lang="ru-RU" sz="1400"/>
              <a:t>• Малые формы: 154 шт.</a:t>
            </a:r>
            <a:br>
              <a:rPr lang="ru-RU" sz="1400"/>
            </a:br>
            <a:r>
              <a:rPr lang="ru-RU" sz="1400"/>
              <a:t>• Придорожный сервис: 2 объекта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702113" y="97821"/>
            <a:ext cx="200206" cy="6835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158093"/>
            <a:ext cx="44444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/>
              <a:t>Выполнение плана за 9 месяцев </a:t>
            </a:r>
            <a:r>
              <a:rPr lang="ru-RU" sz="1600" b="1" smtClean="0"/>
              <a:t>2025 года: </a:t>
            </a:r>
            <a:r>
              <a:rPr lang="ru-RU" sz="1600" b="1"/>
              <a:t>89%</a:t>
            </a:r>
            <a:endParaRPr lang="ru-RU" sz="160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/>
              <a:t>Железные дороги:</a:t>
            </a:r>
            <a:br>
              <a:rPr lang="ru-RU" sz="1400"/>
            </a:br>
            <a:r>
              <a:rPr lang="ru-RU" sz="1400"/>
              <a:t>• Уборка территории: 1 953 км</a:t>
            </a:r>
            <a:br>
              <a:rPr lang="ru-RU" sz="1400"/>
            </a:br>
            <a:r>
              <a:rPr lang="ru-RU" sz="1400"/>
              <a:t>• Ремонт пути: 116 км</a:t>
            </a:r>
            <a:br>
              <a:rPr lang="ru-RU" sz="1400"/>
            </a:br>
            <a:r>
              <a:rPr lang="ru-RU" sz="1400"/>
              <a:t>• Остановочные пункты: 60</a:t>
            </a:r>
            <a:br>
              <a:rPr lang="ru-RU" sz="1400"/>
            </a:br>
            <a:r>
              <a:rPr lang="ru-RU" sz="1400"/>
              <a:t>• Пассажирские платформы: 30</a:t>
            </a:r>
            <a:br>
              <a:rPr lang="ru-RU" sz="1400"/>
            </a:br>
            <a:r>
              <a:rPr lang="ru-RU" sz="1400"/>
              <a:t>• Освещение: 16 объектов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404999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2633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44792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8414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84144" y="44767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784144" y="42735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84144" y="40550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8414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83028"/>
            <a:ext cx="683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/>
              <a:t>0,93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025907" y="1491630"/>
            <a:ext cx="572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/>
              <a:t>1,4</a:t>
            </a:r>
            <a:endParaRPr lang="ru-RU" sz="2200" b="1"/>
          </a:p>
        </p:txBody>
      </p:sp>
      <p:sp>
        <p:nvSpPr>
          <p:cNvPr id="24" name="Прямоугольник 23"/>
          <p:cNvSpPr/>
          <p:nvPr/>
        </p:nvSpPr>
        <p:spPr>
          <a:xfrm>
            <a:off x="2756059" y="957957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/>
              <a:t>2,2</a:t>
            </a:r>
            <a:endParaRPr lang="ru-RU" sz="2200" b="1"/>
          </a:p>
        </p:txBody>
      </p:sp>
      <p:sp>
        <p:nvSpPr>
          <p:cNvPr id="25" name="Прямоугольник 24"/>
          <p:cNvSpPr/>
          <p:nvPr/>
        </p:nvSpPr>
        <p:spPr>
          <a:xfrm>
            <a:off x="3343060" y="881757"/>
            <a:ext cx="729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&gt;</a:t>
            </a:r>
            <a:r>
              <a:rPr lang="ru-RU" sz="2400" b="1"/>
              <a:t>2,3</a:t>
            </a:r>
          </a:p>
        </p:txBody>
      </p:sp>
    </p:spTree>
    <p:extLst>
      <p:ext uri="{BB962C8B-B14F-4D97-AF65-F5344CB8AC3E}">
        <p14:creationId xmlns:p14="http://schemas.microsoft.com/office/powerpoint/2010/main" val="1743018165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411510"/>
            <a:ext cx="3672407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237488" y="1396970"/>
            <a:ext cx="3438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chemeClr val="bg1"/>
                </a:solidFill>
              </a:rPr>
              <a:t>Цель пятилетки:</a:t>
            </a:r>
          </a:p>
          <a:p>
            <a:r>
              <a:rPr lang="ru-RU" sz="1600">
                <a:solidFill>
                  <a:schemeClr val="bg1"/>
                </a:solidFill>
              </a:rPr>
              <a:t>отремонтировать порядка 500 мостовых сооружений</a:t>
            </a:r>
          </a:p>
          <a:p>
            <a:r>
              <a:rPr lang="ru-RU" sz="1600">
                <a:solidFill>
                  <a:schemeClr val="bg1"/>
                </a:solidFill>
              </a:rPr>
              <a:t>Общая длина – 24 тыс. пог. м</a:t>
            </a:r>
          </a:p>
          <a:p>
            <a:r>
              <a:rPr lang="ru-RU" sz="1600">
                <a:solidFill>
                  <a:schemeClr val="bg1"/>
                </a:solidFill>
              </a:rPr>
              <a:t>Темп роста – +30% к прошлой пятилетке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 b="1">
                <a:solidFill>
                  <a:schemeClr val="bg1"/>
                </a:solidFill>
              </a:rPr>
              <a:t>Знаковый объект: мост в г.Мозыре</a:t>
            </a:r>
            <a:endParaRPr lang="ru-RU" sz="1600" b="1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Протяженность – </a:t>
            </a:r>
            <a:r>
              <a:rPr lang="ru-RU" sz="1600" b="1">
                <a:solidFill>
                  <a:schemeClr val="bg1"/>
                </a:solidFill>
              </a:rPr>
              <a:t>свыше 900 м</a:t>
            </a:r>
          </a:p>
          <a:p>
            <a:r>
              <a:rPr lang="ru-RU" sz="1600">
                <a:solidFill>
                  <a:schemeClr val="bg1"/>
                </a:solidFill>
              </a:rPr>
              <a:t>Уширение –</a:t>
            </a:r>
            <a:r>
              <a:rPr lang="ru-RU" sz="1600" b="1">
                <a:solidFill>
                  <a:schemeClr val="bg1"/>
                </a:solidFill>
              </a:rPr>
              <a:t> +3 м</a:t>
            </a:r>
          </a:p>
          <a:p>
            <a:r>
              <a:rPr lang="ru-RU" sz="1600">
                <a:solidFill>
                  <a:schemeClr val="bg1"/>
                </a:solidFill>
              </a:rPr>
              <a:t>Статус – </a:t>
            </a:r>
            <a:r>
              <a:rPr lang="ru-RU" sz="1600" b="1">
                <a:solidFill>
                  <a:schemeClr val="bg1"/>
                </a:solidFill>
              </a:rPr>
              <a:t>один из крупнейших автомостов страны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62860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00787" y="3075806"/>
            <a:ext cx="30789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148064" y="632977"/>
            <a:ext cx="3055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МАСШТАБНАЯ ПРОГРАММА </a:t>
            </a:r>
            <a:b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РЕМОНТА МОСТОВ</a:t>
            </a:r>
            <a:endParaRPr lang="ru-RU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2951906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688" y="478002"/>
            <a:ext cx="3888432" cy="21962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65279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С начала года участие в мероприятиях по благоустройству приняли </a:t>
            </a:r>
            <a:r>
              <a:rPr lang="ru-RU" b="1">
                <a:solidFill>
                  <a:schemeClr val="bg1"/>
                </a:solidFill>
              </a:rPr>
              <a:t>более </a:t>
            </a:r>
            <a:r>
              <a:rPr lang="ru-RU" b="1" smtClean="0">
                <a:solidFill>
                  <a:schemeClr val="bg1"/>
                </a:solidFill>
              </a:rPr>
              <a:t>1</a:t>
            </a:r>
            <a:r>
              <a:rPr lang="en-US" b="1" smtClean="0">
                <a:solidFill>
                  <a:schemeClr val="bg1"/>
                </a:solidFill>
              </a:rPr>
              <a:t>,2</a:t>
            </a:r>
            <a:r>
              <a:rPr lang="ru-RU" b="1" smtClean="0">
                <a:solidFill>
                  <a:schemeClr val="bg1"/>
                </a:solidFill>
              </a:rPr>
              <a:t> </a:t>
            </a:r>
            <a:r>
              <a:rPr lang="ru-RU" b="1">
                <a:solidFill>
                  <a:schemeClr val="bg1"/>
                </a:solidFill>
              </a:rPr>
              <a:t>млн граждан.</a:t>
            </a: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17644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>
                <a:solidFill>
                  <a:schemeClr val="bg1"/>
                </a:solidFill>
              </a:rPr>
              <a:t>Реализуется 90 гражданских инициатив</a:t>
            </a:r>
            <a:r>
              <a:rPr lang="ru-RU" sz="1600" i="1">
                <a:solidFill>
                  <a:schemeClr val="bg1"/>
                </a:solidFill>
              </a:rPr>
              <a:t> по озеленению и благоустройству территорий.</a:t>
            </a:r>
            <a:endParaRPr lang="ru-RU" sz="1600" b="1" i="1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89737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512" y="332551"/>
            <a:ext cx="1080119" cy="943055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/>
          </a:p>
        </p:txBody>
      </p:sp>
      <p:sp>
        <p:nvSpPr>
          <p:cNvPr id="6" name="TextBox 5"/>
          <p:cNvSpPr txBox="1"/>
          <p:nvPr/>
        </p:nvSpPr>
        <p:spPr>
          <a:xfrm>
            <a:off x="1080119" y="853615"/>
            <a:ext cx="3984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то, что не сделали вы, никто не сделает. Каждый должен делать свое дело. Каждый за свой клочок земли, за свой кусочек работы отвечает и должен это делать. Это – главное.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650" y="77389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>
                <a:solidFill>
                  <a:schemeClr val="bg1"/>
                </a:solidFill>
              </a:rPr>
              <a:t>“</a:t>
            </a:r>
            <a:endParaRPr lang="ru-RU" sz="16000" b="1" i="1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704557" y="205124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>
                <a:solidFill>
                  <a:schemeClr val="bg1"/>
                </a:solidFill>
              </a:rPr>
              <a:t>“</a:t>
            </a:r>
            <a:endParaRPr lang="ru-RU" sz="16000" b="1" i="1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92448" y="4208770"/>
            <a:ext cx="40441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А.Г.Лукашенко,</a:t>
            </a:r>
          </a:p>
          <a:p>
            <a: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открытия обновленного моста через </a:t>
            </a:r>
            <a:r>
              <a:rPr lang="ru-RU" sz="1400" i="1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р.Припять</a:t>
            </a:r>
            <a: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 ноября 2025 г. </a:t>
            </a:r>
            <a:b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1881" y="843558"/>
            <a:ext cx="4353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– это одновременно и конечный результат, и путь. </a:t>
            </a:r>
            <a:br>
              <a:rPr lang="ru-RU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основной ресурс наряду </a:t>
            </a:r>
            <a:br>
              <a:rPr lang="ru-RU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трудолюбием, интеллектом и дисциплиной, благодаря которым мы живем в независимой стране вопреки беспрецедентному давлению. Тридцать лет – мирных и </a:t>
            </a:r>
            <a:r>
              <a:rPr lang="ru-RU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созидательных.</a:t>
            </a:r>
            <a:endParaRPr lang="ru-RU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5147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>
                <a:solidFill>
                  <a:schemeClr val="bg1"/>
                </a:solidFill>
              </a:rPr>
              <a:t>“</a:t>
            </a:r>
            <a:endParaRPr lang="ru-RU" sz="16000" b="1" i="1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521379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>
                <a:solidFill>
                  <a:schemeClr val="bg1"/>
                </a:solidFill>
              </a:rPr>
              <a:t>“</a:t>
            </a:r>
            <a:endParaRPr lang="ru-RU" sz="16000" b="1" i="1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-89169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95937" y="3725819"/>
            <a:ext cx="4680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А.Г.Лукашенко, </a:t>
            </a:r>
            <a:b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вручения символов Государственного </a:t>
            </a:r>
            <a:b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знака качества, 23 января 2025 г.</a:t>
            </a:r>
          </a:p>
        </p:txBody>
      </p:sp>
      <p:sp>
        <p:nvSpPr>
          <p:cNvPr id="2" name="AutoShape 2" descr="Лукашенко на ВНС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Лукашенко на ВНС ф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5026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5" r="11940"/>
          <a:stretch>
            <a:fillRect/>
          </a:stretch>
        </p:blipFill>
        <p:spPr bwMode="auto">
          <a:xfrm>
            <a:off x="0" y="0"/>
            <a:ext cx="3851920" cy="514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1" y="555526"/>
            <a:ext cx="5616625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90173" y="656567"/>
            <a:ext cx="52023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весеннем республиканском субботнике приняли участие 2 361,1 тыс. человек, </a:t>
            </a:r>
            <a:r>
              <a:rPr lang="be-BY" sz="2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 </a:t>
            </a:r>
            <a:r>
              <a:rPr lang="ru-RU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млн 549,4 тыс. белорусских рублей. В осеннем – 2 303,7 тыс. человек, </a:t>
            </a:r>
            <a:r>
              <a:rPr lang="be-BY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 19 668,7 тыс. белорусских рублей.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28181" y="3066625"/>
            <a:ext cx="4764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/>
              <a:t>Денежные средства, заработанные в ходе проведения субботников, </a:t>
            </a:r>
            <a:r>
              <a:rPr lang="ru-RU" sz="1600" smtClean="0"/>
              <a:t>направлены  </a:t>
            </a:r>
            <a:br>
              <a:rPr lang="ru-RU" sz="1600" smtClean="0"/>
            </a:br>
            <a:r>
              <a:rPr lang="ru-RU" sz="1600" smtClean="0"/>
              <a:t>на </a:t>
            </a:r>
            <a:r>
              <a:rPr lang="ru-RU" sz="1600"/>
              <a:t>строительство </a:t>
            </a:r>
            <a:r>
              <a:rPr lang="ru-RU" sz="1600" b="1"/>
              <a:t>Национального исторического музея Беларуси</a:t>
            </a:r>
            <a:r>
              <a:rPr lang="ru-RU" sz="1600"/>
              <a:t>, </a:t>
            </a:r>
            <a:r>
              <a:rPr lang="ru-RU" sz="1600" smtClean="0"/>
              <a:t>кроме этого </a:t>
            </a:r>
            <a:r>
              <a:rPr lang="ru-RU" sz="1600" b="1" smtClean="0"/>
              <a:t>50</a:t>
            </a:r>
            <a:r>
              <a:rPr lang="ru-RU" sz="1600" b="1"/>
              <a:t>% средств </a:t>
            </a:r>
            <a:r>
              <a:rPr lang="ru-RU" sz="1600"/>
              <a:t>от осеннего </a:t>
            </a:r>
            <a:r>
              <a:rPr lang="ru-RU" sz="1600" smtClean="0"/>
              <a:t>субботника остались </a:t>
            </a:r>
            <a:r>
              <a:rPr lang="ru-RU" sz="1600" b="1" smtClean="0"/>
              <a:t>в распоряжении облисполкомов и Минского горисполкома </a:t>
            </a:r>
            <a:br>
              <a:rPr lang="ru-RU" sz="1600" b="1" smtClean="0"/>
            </a:br>
            <a:r>
              <a:rPr lang="ru-RU" sz="1600" smtClean="0"/>
              <a:t>с возможностью  целевого финансирования </a:t>
            </a:r>
            <a:r>
              <a:rPr lang="ru-RU" sz="1600"/>
              <a:t>значимых объектов в регионах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663529130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3752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80312" y="7987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737" y="938140"/>
            <a:ext cx="28963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>
                <a:solidFill>
                  <a:schemeClr val="bg1"/>
                </a:solidFill>
              </a:rPr>
              <a:t>ПО ИТОГАМ РАБОТЫ ЗА </a:t>
            </a:r>
            <a:br>
              <a:rPr lang="ru-RU" sz="2600" b="1">
                <a:solidFill>
                  <a:schemeClr val="bg1"/>
                </a:solidFill>
              </a:rPr>
            </a:br>
            <a:r>
              <a:rPr lang="ru-RU" sz="2600" b="1">
                <a:solidFill>
                  <a:schemeClr val="bg1"/>
                </a:solidFill>
              </a:rPr>
              <a:t>9 МЕСЯЦЕВ 2025 ГОДА </a:t>
            </a:r>
            <a:r>
              <a:rPr lang="ru-RU" sz="2600" b="1" smtClean="0">
                <a:solidFill>
                  <a:schemeClr val="bg1"/>
                </a:solidFill>
              </a:rPr>
              <a:t>МИНИСТЕРСТВОМ ЖКХ </a:t>
            </a:r>
            <a:r>
              <a:rPr lang="ru-RU" sz="2600" b="1">
                <a:solidFill>
                  <a:schemeClr val="bg1"/>
                </a:solidFill>
              </a:rPr>
              <a:t>ВЫПОЛНЕНЫ СЛЕДУЮЩИЕ МЕРОПРИЯТИЯ</a:t>
            </a:r>
            <a:endParaRPr lang="ru-RU" sz="2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915566"/>
            <a:ext cx="43052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/>
              <a:t>ремонт </a:t>
            </a:r>
            <a:r>
              <a:rPr lang="ru-RU" sz="1600" b="1"/>
              <a:t>11 012,6 тыс. кв. м </a:t>
            </a:r>
            <a:r>
              <a:rPr lang="ru-RU" sz="1600"/>
              <a:t>улично-дорожной </a:t>
            </a:r>
            <a:r>
              <a:rPr lang="ru-RU" sz="1600" smtClean="0"/>
              <a:t>сети (план выполнен на 112%)</a:t>
            </a:r>
            <a:endParaRPr lang="ru-RU" sz="1600"/>
          </a:p>
          <a:p>
            <a:endParaRPr lang="ru-RU" sz="1600"/>
          </a:p>
          <a:p>
            <a:r>
              <a:rPr lang="ru-RU" sz="1600"/>
              <a:t>устройство </a:t>
            </a:r>
            <a:r>
              <a:rPr lang="ru-RU" sz="1600" b="1"/>
              <a:t>291,8 тыс. кв. м </a:t>
            </a:r>
            <a:r>
              <a:rPr lang="ru-RU" sz="1600"/>
              <a:t>тротуаров, пешеходных и велосипедных дорожек (план выполнен более, чем в 2 раза)</a:t>
            </a:r>
          </a:p>
          <a:p>
            <a:endParaRPr lang="ru-RU" sz="1600"/>
          </a:p>
          <a:p>
            <a:r>
              <a:rPr lang="ru-RU" sz="1600"/>
              <a:t>обустройство и ремонт </a:t>
            </a:r>
            <a:r>
              <a:rPr lang="ru-RU" sz="1600" b="1"/>
              <a:t>313</a:t>
            </a:r>
            <a:r>
              <a:rPr lang="ru-RU" sz="1600"/>
              <a:t> автомобильных и велосипедных парковок и стоянок (план выполнен на 134%)</a:t>
            </a:r>
          </a:p>
          <a:p>
            <a:endParaRPr lang="ru-RU" sz="1600"/>
          </a:p>
          <a:p>
            <a:r>
              <a:rPr lang="ru-RU" sz="1600"/>
              <a:t>установка </a:t>
            </a:r>
            <a:r>
              <a:rPr lang="ru-RU" sz="1600" b="1"/>
              <a:t>8 010 </a:t>
            </a:r>
            <a:r>
              <a:rPr lang="ru-RU" sz="1600"/>
              <a:t>малых архитектурных форм (план выполнен на 170%) и ремонт </a:t>
            </a:r>
            <a:r>
              <a:rPr lang="ru-RU" sz="1600" b="1"/>
              <a:t>20 378 </a:t>
            </a:r>
            <a:r>
              <a:rPr lang="ru-RU" sz="1600"/>
              <a:t>малых архитектурных форм (план выполнен</a:t>
            </a:r>
            <a:br>
              <a:rPr lang="ru-RU" sz="1600"/>
            </a:br>
            <a:r>
              <a:rPr lang="ru-RU" sz="1600"/>
              <a:t>на 124%) и др.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4227" y="707529"/>
            <a:ext cx="865124" cy="8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i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4227" y="3651869"/>
            <a:ext cx="828069" cy="80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LEraMnbDVRQo65XVhJr40UdR897617o1_norma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698" y="2519900"/>
            <a:ext cx="1939583" cy="10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ПЯТИЛЕТКА КАЧЕСТВА – ИТОГИ ГОДА БЛАГОУСТРОЙСТВА\пикт\Пиктограмма_ремонт_тротуара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1586171"/>
            <a:ext cx="813931" cy="9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483518"/>
            <a:ext cx="8208912" cy="14695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70973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январь-октябрь 2025 </a:t>
            </a:r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в Беларуси </a:t>
            </a: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снесено</a:t>
            </a:r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4 516 пустующих жилых домов</a:t>
            </a:r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хозяйственный оборот в результате этих мероприятий </a:t>
            </a: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вовлечено 989 га земли</a:t>
            </a:r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466629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20522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5446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в стране насчитывается 85 объектов </a:t>
            </a:r>
            <a:b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сортировки отходов и извлечения вторичных материальных ресурсов, позволяющих обрабатывать порядка 1,5 млн т отходов (около 40% от общего объема).</a:t>
            </a:r>
            <a:endParaRPr lang="ru-RU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4078" y="2813903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/>
              <a:t>За 9 месяцев 2025 года МЖКХ </a:t>
            </a:r>
            <a:r>
              <a:rPr lang="ru-RU" sz="1600" b="1" i="1"/>
              <a:t>установлено 4 217 контейнерных </a:t>
            </a:r>
            <a:r>
              <a:rPr lang="ru-RU" sz="1600" b="1" i="1" smtClean="0"/>
              <a:t>площадок</a:t>
            </a:r>
            <a:r>
              <a:rPr lang="ru-RU" sz="1600" i="1" smtClean="0"/>
              <a:t>,  </a:t>
            </a:r>
            <a:r>
              <a:rPr lang="ru-RU" sz="1600" i="1"/>
              <a:t>также установлено, отремонтировано </a:t>
            </a:r>
            <a:r>
              <a:rPr lang="ru-RU" sz="1600" b="1" i="1"/>
              <a:t>25 944 </a:t>
            </a:r>
            <a:r>
              <a:rPr lang="ru-RU" sz="1600" i="1"/>
              <a:t>контейнеров для сбора коммунальных отходов </a:t>
            </a:r>
            <a:endParaRPr lang="ru-RU" sz="1600" b="1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Академия управления\2025\ПЯТИЛЕТКА КАЧЕСТВА – ИТОГИ ГОДА БЛАГОУСТРОЙСТВА\пикт\мус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134464"/>
            <a:ext cx="1238542" cy="123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8379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339502"/>
            <a:ext cx="8208912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483518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ОХВАТ НАСЕЛЕНИЯ УСЛУГОЙ ПО ОБРАЩЕНИЮ С ТВЕРДЫМИ КОММУНАЛЬНЫМИ ОТХОДАМИ СОСТАВЛЯЕТ 100%. БОЛЕЕ 85% БЕЛОРУСОВ ИМЕЮТ УСЛОВИЯ ДЛЯ РАЗДЕЛЬНОГО СБОРА ОТХОДОВ.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810524"/>
            <a:ext cx="7128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/>
              <a:t>Благодаря развитию инфраструктуры удалось существенно нарастить объем сбора пригодных для повторного использования ресурсов. К примеру, </a:t>
            </a:r>
            <a:r>
              <a:rPr lang="ru-RU" sz="1400" b="1" i="1"/>
              <a:t>отходов пластика – более чем в 4 раза, стекла – более чем в 3, шин – в 2,6 раза.</a:t>
            </a:r>
            <a:endParaRPr lang="ru-RU" sz="1400" b="1"/>
          </a:p>
        </p:txBody>
      </p:sp>
      <p:pic>
        <p:nvPicPr>
          <p:cNvPr id="4098" name="Picture 2" descr="D:\Академия управления\2025\ПЯТИЛЕТКА КАЧЕСТВА – ИТОГИ ГОДА БЛАГОУСТРОЙСТВА\пикт\maxresdefaul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587" y="1810524"/>
            <a:ext cx="829085" cy="87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54735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793575"/>
            <a:ext cx="274206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Беларусь входит в первую десятку лесных государств Европы: </a:t>
            </a: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40,3% ТЕРРИТОРИИ НАШЕЙ СТРАНЫ ПОКРЫТО ЛЕСОМ.</a:t>
            </a:r>
            <a:endParaRPr lang="ru-RU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2813902"/>
            <a:ext cx="4608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/>
              <a:t>Общая площадь лесов:</a:t>
            </a:r>
            <a:r>
              <a:rPr lang="ru-RU" sz="1600"/>
              <a:t> </a:t>
            </a:r>
            <a:r>
              <a:rPr lang="ru-RU" sz="1600" smtClean="0"/>
              <a:t>9,7 </a:t>
            </a:r>
            <a:r>
              <a:rPr lang="ru-RU" sz="1600"/>
              <a:t>млн га </a:t>
            </a:r>
            <a:br>
              <a:rPr lang="ru-RU" sz="1600"/>
            </a:br>
            <a:r>
              <a:rPr lang="ru-RU" sz="1600" b="1" smtClean="0"/>
              <a:t>Особо </a:t>
            </a:r>
            <a:r>
              <a:rPr lang="ru-RU" sz="1600" b="1"/>
              <a:t>охраняемые природные территории:</a:t>
            </a:r>
            <a:r>
              <a:rPr lang="ru-RU" sz="1600"/>
              <a:t> </a:t>
            </a:r>
            <a:br>
              <a:rPr lang="ru-RU" sz="1600"/>
            </a:br>
            <a:r>
              <a:rPr lang="ru-RU" sz="1600" smtClean="0"/>
              <a:t>почти 2 млн га </a:t>
            </a:r>
            <a:r>
              <a:rPr lang="ru-RU" sz="1600"/>
              <a:t>(16% от всех лесов</a:t>
            </a:r>
            <a:r>
              <a:rPr lang="ru-RU" sz="1600" smtClean="0"/>
              <a:t>): </a:t>
            </a:r>
            <a:br>
              <a:rPr lang="ru-RU" sz="1600" smtClean="0"/>
            </a:br>
            <a:r>
              <a:rPr lang="ru-RU" sz="1600" smtClean="0"/>
              <a:t>4 национальных парка, 1 заповедник,</a:t>
            </a:r>
            <a:br>
              <a:rPr lang="ru-RU" sz="1600" smtClean="0"/>
            </a:br>
            <a:r>
              <a:rPr lang="ru-RU" sz="1600" smtClean="0"/>
              <a:t>37</a:t>
            </a:r>
            <a:r>
              <a:rPr lang="en-US" sz="1600" smtClean="0"/>
              <a:t>6</a:t>
            </a:r>
            <a:r>
              <a:rPr lang="ru-RU" sz="1600" smtClean="0"/>
              <a:t> заказников и 9</a:t>
            </a:r>
            <a:r>
              <a:rPr lang="en-US" sz="1600" smtClean="0"/>
              <a:t>69</a:t>
            </a:r>
            <a:r>
              <a:rPr lang="ru-RU" sz="1600" smtClean="0"/>
              <a:t> памятника природы.</a:t>
            </a:r>
            <a:endParaRPr lang="ru-RU" sz="1600"/>
          </a:p>
          <a:p>
            <a:r>
              <a:rPr lang="ru-RU" sz="1600" b="1"/>
              <a:t>Преобладающие </a:t>
            </a:r>
            <a:r>
              <a:rPr lang="ru-RU" sz="1600" b="1" smtClean="0"/>
              <a:t>хвойные</a:t>
            </a:r>
            <a:r>
              <a:rPr lang="en-US" sz="1600" b="1" smtClean="0"/>
              <a:t> </a:t>
            </a:r>
            <a:r>
              <a:rPr lang="ru-RU" sz="1600" b="1" smtClean="0"/>
              <a:t>породы</a:t>
            </a:r>
            <a:r>
              <a:rPr lang="en-US" sz="1600" b="1" smtClean="0"/>
              <a:t> -</a:t>
            </a:r>
            <a:r>
              <a:rPr lang="ru-RU" sz="1600" b="1" smtClean="0"/>
              <a:t> 57%</a:t>
            </a:r>
            <a:br>
              <a:rPr lang="ru-RU" sz="1600"/>
            </a:br>
            <a:endParaRPr lang="ru-RU" sz="160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60336" y="2899576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60336" y="3147814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60336" y="4135208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9182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4310650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671522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>
                <a:solidFill>
                  <a:srgbClr val="182C7F"/>
                </a:solidFill>
              </a:rPr>
              <a:t>В РАМКАХ РЕСПУБЛИКАНСКОЙ АКЦИИ «ДАЙ ЛЕСУ НОВАЕ ЖЫЦЦЁ!», ПРИУРОЧЕННОЙ К ГОДУ БЛАГОУСТРОЙСТВА, ПРИНЯЛИ УЧАСТИЕ БОЛЕЕ 113 ТЫС. ЧЕЛОВЕК.</a:t>
            </a:r>
          </a:p>
          <a:p>
            <a:endParaRPr lang="ru-RU" sz="2200" b="1">
              <a:solidFill>
                <a:srgbClr val="182C7F"/>
              </a:solidFill>
            </a:endParaRPr>
          </a:p>
          <a:p>
            <a:r>
              <a:rPr lang="ru-RU" sz="2200" b="1" i="1">
                <a:solidFill>
                  <a:srgbClr val="182C7F"/>
                </a:solidFill>
              </a:rPr>
              <a:t>Совместными усилиями за время проведения акции было высажено примерно 45 млн деревьев, создано около 7 тыс. га лесных культур.</a:t>
            </a:r>
          </a:p>
        </p:txBody>
      </p:sp>
    </p:spTree>
    <p:extLst>
      <p:ext uri="{BB962C8B-B14F-4D97-AF65-F5344CB8AC3E}">
        <p14:creationId xmlns:p14="http://schemas.microsoft.com/office/powerpoint/2010/main" val="799770948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55</Paragraphs>
  <Slides>15</Slides>
  <Notes>0</Notes>
  <TotalTime>6087</TotalTime>
  <HiddenSlides>0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baseType="lpstr" size="18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Александр</dc:creator>
  <cp:lastModifiedBy>Карпухина Ирина Алексеевна</cp:lastModifiedBy>
  <cp:revision>354</cp:revision>
  <dcterms:created xsi:type="dcterms:W3CDTF">2024-07-24T10:48:12Z</dcterms:created>
  <dcterms:modified xsi:type="dcterms:W3CDTF">2026-08-05T13:41:48Z</dcterms:modified>
</cp:coreProperties>
</file>